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7" r:id="rId12"/>
    <p:sldId id="266" r:id="rId13"/>
    <p:sldId id="269" r:id="rId14"/>
    <p:sldId id="284" r:id="rId15"/>
    <p:sldId id="270" r:id="rId16"/>
    <p:sldId id="271" r:id="rId17"/>
    <p:sldId id="274" r:id="rId18"/>
    <p:sldId id="272" r:id="rId19"/>
    <p:sldId id="279" r:id="rId20"/>
    <p:sldId id="281" r:id="rId21"/>
    <p:sldId id="283" r:id="rId22"/>
    <p:sldId id="282" r:id="rId23"/>
    <p:sldId id="280" r:id="rId24"/>
    <p:sldId id="273" r:id="rId25"/>
    <p:sldId id="278" r:id="rId26"/>
    <p:sldId id="285" r:id="rId27"/>
    <p:sldId id="277" r:id="rId28"/>
    <p:sldId id="276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E4478-9D58-E921-A267-AAE363CF5049}" v="1558" dt="2022-01-17T22:26:01.909"/>
    <p1510:client id="{34D72CAA-5936-79D3-01D7-DA8CAD4DB10C}" v="44" dt="2022-01-19T00:08:38.626"/>
    <p1510:client id="{380FE699-15C4-EC71-C234-9FB1DCCAD4DC}" v="517" dt="2022-01-19T11:47:28.616"/>
    <p1510:client id="{58F7B611-C053-54F7-262B-9C62724890EF}" v="2127" dt="2022-01-17T22:25:39.253"/>
    <p1510:client id="{5B504E09-C9E5-E538-32A6-D0F865B33F03}" v="61" dt="2022-01-19T11:58:37.437"/>
    <p1510:client id="{7CB349BF-7F5D-4A86-C83F-95CF852C1647}" v="23" dt="2022-01-18T23:14:11.147"/>
    <p1510:client id="{9CD4055A-8F58-BCB4-D344-CDB0EFA553E5}" v="954" dt="2022-01-19T00:06:14.472"/>
    <p1510:client id="{F6A97F29-9719-94B3-B4BA-BD3D1224D3F5}" v="12" dt="2022-01-17T20:24:36.744"/>
    <p1510:client id="{FC0FE5FC-DECE-7546-0616-4BE7649E3F11}" v="219" dt="2022-01-19T20:31:20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77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70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50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50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50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0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1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9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5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0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FFE4C1-5F83-4586-AF1C-4B41CD27E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2323" y="609600"/>
            <a:ext cx="4798142" cy="3642851"/>
          </a:xfrm>
        </p:spPr>
        <p:txBody>
          <a:bodyPr>
            <a:normAutofit/>
          </a:bodyPr>
          <a:lstStyle/>
          <a:p>
            <a:r>
              <a:rPr lang="pl-PL" sz="6000" b="1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Analiza sieci złożonej</a:t>
            </a:r>
            <a:endParaRPr lang="pl-PL" sz="6000" b="1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849350A-DFAF-49FF-B3D3-B801D24EE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2323" y="4375048"/>
            <a:ext cx="4798140" cy="1793053"/>
          </a:xfrm>
        </p:spPr>
        <p:txBody>
          <a:bodyPr>
            <a:normAutofit/>
          </a:bodyPr>
          <a:lstStyle/>
          <a:p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Michał </a:t>
            </a:r>
            <a:r>
              <a:rPr lang="pl-PL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Szulierz</a:t>
            </a:r>
          </a:p>
          <a:p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Filip Trochimiuk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F154C0F2-3EA7-44B7-A0A9-96A27F33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4" y="609600"/>
            <a:ext cx="5083628" cy="50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4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301FC3-29E5-4A21-990D-EE997F94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-1"/>
            <a:ext cx="8211617" cy="2009775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ŚREDNI WAŻONY STOPIEŃ WIERZCHOŁKA</a:t>
            </a:r>
          </a:p>
          <a:p>
            <a:pPr algn="ctr"/>
            <a:endParaRPr lang="en-US" sz="2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pPr algn="ctr"/>
            <a:endParaRPr lang="pl-PL" sz="2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F7E02E27-BA59-4DAE-9460-7C558CB7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10" y="1113109"/>
            <a:ext cx="10393511" cy="1455918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8D090B8-39ED-447F-8FC3-A87FCFCC4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" y="2947481"/>
            <a:ext cx="4411156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8DF8C9-21CD-494E-8A57-3A0D48B5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857" y="2948596"/>
            <a:ext cx="6678931" cy="3288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Stopień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wierzchołka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w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naszym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grafie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symbolizuje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liczbę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drużyn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z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krórymi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dany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klub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rozegrał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wspólne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mecze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 Na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pierwszym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miejscu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znajduje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się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Bayern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Monachium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który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rywalizował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aż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z 61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klubami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!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Natomiast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na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ostatnim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miejscu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znajduje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się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38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zespołów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które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w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Lidze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Mistrzów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spotkały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się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wyłącznie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z 3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róznymi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rywalami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pl-PL"/>
          </a:p>
          <a:p>
            <a:pPr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27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urko z przyborami biurowymi">
            <a:extLst>
              <a:ext uri="{FF2B5EF4-FFF2-40B4-BE49-F238E27FC236}">
                <a16:creationId xmlns:a16="http://schemas.microsoft.com/office/drawing/2014/main" id="{EFFFC27E-CEE7-4EBD-90E2-97870AB75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50ADC2C-3F1C-4026-BBAF-F809E97C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l-PL" sz="44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Analiza szczegółowa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0DB5C-93CF-4BB9-A27F-3DC6F37C5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Pośrednictwo</a:t>
            </a:r>
          </a:p>
          <a:p>
            <a:pPr>
              <a:buClr>
                <a:srgbClr val="FFFFFF"/>
              </a:buClr>
            </a:pPr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Bliskość</a:t>
            </a:r>
          </a:p>
          <a:p>
            <a:pPr>
              <a:buClr>
                <a:srgbClr val="FFFFFF"/>
              </a:buClr>
            </a:pPr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Centralność Wektora</a:t>
            </a:r>
          </a:p>
          <a:p>
            <a:pPr>
              <a:buClr>
                <a:srgbClr val="FFFFFF"/>
              </a:buClr>
            </a:pPr>
            <a:r>
              <a:rPr lang="pl-PL" sz="28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Page</a:t>
            </a:r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sz="28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Rank</a:t>
            </a:r>
            <a:endParaRPr lang="pl-PL" sz="2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23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829A68-24BA-4192-9289-31C4B4D3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513" y="1790"/>
            <a:ext cx="6778396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/>
              <a:t>POŚREDNICTWO </a:t>
            </a:r>
            <a:r>
              <a:rPr lang="en-US" sz="4400" b="1" err="1"/>
              <a:t>Grafu</a:t>
            </a:r>
            <a:endParaRPr lang="en-US" sz="4400" b="1" err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" name="Obraz 9" descr="Obraz zawierający stół&#10;&#10;Opis wygenerowany automatycznie">
            <a:extLst>
              <a:ext uri="{FF2B5EF4-FFF2-40B4-BE49-F238E27FC236}">
                <a16:creationId xmlns:a16="http://schemas.microsoft.com/office/drawing/2014/main" id="{5386F465-A6A3-4D91-A957-47C27330F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1" y="578732"/>
            <a:ext cx="4369431" cy="34507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Obraz 8" descr="Obraz zawierający stół&#10;&#10;Opis wygenerowany automatycznie">
            <a:extLst>
              <a:ext uri="{FF2B5EF4-FFF2-40B4-BE49-F238E27FC236}">
                <a16:creationId xmlns:a16="http://schemas.microsoft.com/office/drawing/2014/main" id="{07B4B219-8F34-4F0C-A435-90DAED9C0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1" y="4591469"/>
            <a:ext cx="4973001" cy="17716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84A106-CB1A-48F4-A8C6-C6A186E4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514" y="1443230"/>
            <a:ext cx="6393116" cy="39787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Pośrednictwo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-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liczba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ścieżek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istotnych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dla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przepływu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informacji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dotyczących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grafu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W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naszym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grafie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klub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piłkarski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Chelsea F.C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okazał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się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być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najważniejszym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punktem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BC7366-4B65-4E5F-8A1B-42EE90FDCF1C}"/>
              </a:ext>
            </a:extLst>
          </p:cNvPr>
          <p:cNvSpPr txBox="1"/>
          <p:nvPr/>
        </p:nvSpPr>
        <p:spPr>
          <a:xfrm>
            <a:off x="7554686" y="33419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19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C450BA-A591-4A2A-83BF-D11D3CCE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err="1"/>
              <a:t>Bliskość</a:t>
            </a:r>
            <a:r>
              <a:rPr lang="en-US" sz="4800" b="1"/>
              <a:t> </a:t>
            </a:r>
            <a:r>
              <a:rPr lang="en-US" sz="4800" b="1" err="1"/>
              <a:t>grafu</a:t>
            </a:r>
            <a:endParaRPr lang="en-US" sz="48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97C84DCC-3534-4BEF-91A7-1685EEFE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945618"/>
            <a:ext cx="4765597" cy="1721381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E128CF32-3FB2-40DE-8198-4E2B3583A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9271" y="2947481"/>
            <a:ext cx="4722532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51E1986-7BF5-4F38-8B83-7DB3692E834A}"/>
              </a:ext>
            </a:extLst>
          </p:cNvPr>
          <p:cNvSpPr txBox="1"/>
          <p:nvPr/>
        </p:nvSpPr>
        <p:spPr>
          <a:xfrm>
            <a:off x="6096000" y="2665568"/>
            <a:ext cx="5435760" cy="32884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Bliskość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-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pojęcie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bliskości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daje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nam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informację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temat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tego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jak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szybko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możemy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przejść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danego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wierzchołka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pozostałych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108078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11BBE1-C5A4-4C0B-804A-C272DE24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6" y="511629"/>
            <a:ext cx="5285891" cy="1905000"/>
          </a:xfrm>
        </p:spPr>
        <p:txBody>
          <a:bodyPr>
            <a:normAutofit/>
          </a:bodyPr>
          <a:lstStyle/>
          <a:p>
            <a:pPr algn="ctr"/>
            <a:r>
              <a:rPr lang="pl-PL" sz="48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Centralność Wektora grafu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82624E1-B357-4A72-AC9F-F124DEA6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Własność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ta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opisuje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jak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mocno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związany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jest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wybrany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zespół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z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resztą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zespołów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w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sieci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pl-PL" sz="3200"/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A4ADD2F6-82D5-4747-A7E6-F8A3BF05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791733"/>
            <a:ext cx="5451627" cy="495449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037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D7F6C6-36E5-45F7-BFCB-65947C1F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/>
              <a:t>Page rank</a:t>
            </a:r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7DA9F51B-ED00-4E3F-9470-6F81482B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876656"/>
            <a:ext cx="4765597" cy="1790342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E8528CDA-A7A0-4329-AB7F-BF4B5BAA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893" y="2947481"/>
            <a:ext cx="4761288" cy="36202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EA41ABE-2678-41D3-A4C6-D87A3D83B977}"/>
              </a:ext>
            </a:extLst>
          </p:cNvPr>
          <p:cNvSpPr txBox="1"/>
          <p:nvPr/>
        </p:nvSpPr>
        <p:spPr>
          <a:xfrm>
            <a:off x="6096000" y="2774425"/>
            <a:ext cx="5435760" cy="32884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Page rank – ten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wbudowany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parametr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 program Gephi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daje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nam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możliwość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sprawdzenia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prawdopodobieństwa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przejścia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wybranego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wierchołka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podczas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losowego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poruszenia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się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naszej</a:t>
            </a:r>
            <a:r>
              <a:rPr lang="en-US"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sieci</a:t>
            </a:r>
            <a:endParaRPr lang="pl-PL" sz="2400" err="1"/>
          </a:p>
        </p:txBody>
      </p:sp>
    </p:spTree>
    <p:extLst>
      <p:ext uri="{BB962C8B-B14F-4D97-AF65-F5344CB8AC3E}">
        <p14:creationId xmlns:p14="http://schemas.microsoft.com/office/powerpoint/2010/main" val="189806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olorowe obiekty szkoleń matematycznych">
            <a:extLst>
              <a:ext uri="{FF2B5EF4-FFF2-40B4-BE49-F238E27FC236}">
                <a16:creationId xmlns:a16="http://schemas.microsoft.com/office/drawing/2014/main" id="{AD7C26A4-82DF-4E31-ACA6-D75D02AB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7391" b="8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28E977D-1E2B-4E32-8122-4898E194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l-PL" sz="44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Analiza Klastrowa</a:t>
            </a:r>
            <a:endParaRPr lang="pl-PL" sz="4400" b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A3C322-1EFA-4715-B253-FBE8084A4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  <a:buFont typeface="Wingdings"/>
              <a:buChar char="§"/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Modułowość</a:t>
            </a:r>
            <a:endParaRPr lang="pl-PL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  <a:buFont typeface="Wingdings"/>
              <a:buChar char="§"/>
            </a:pPr>
            <a:r>
              <a:rPr lang="pl-PL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Liczba Społeczności oraz ich pogrupowanie</a:t>
            </a:r>
          </a:p>
          <a:p>
            <a:pPr>
              <a:buClr>
                <a:srgbClr val="FFFFFF"/>
              </a:buClr>
              <a:buFont typeface="Wingdings"/>
              <a:buChar char="§"/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Współczynnik </a:t>
            </a:r>
            <a:r>
              <a:rPr lang="pl-PL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klastrowania</a:t>
            </a:r>
            <a:endParaRPr lang="pl-PL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09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6C4BF8-4A92-4650-9873-8DBE41BD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42257"/>
            <a:ext cx="4203859" cy="1872343"/>
          </a:xfrm>
        </p:spPr>
        <p:txBody>
          <a:bodyPr>
            <a:normAutofit/>
          </a:bodyPr>
          <a:lstStyle/>
          <a:p>
            <a:r>
              <a:rPr lang="pl-PL" sz="4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Modułowość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DEC72A-4BDE-494E-A706-8669F7A6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4457044" cy="32248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Modułowość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-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Mierzy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połączenia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wewnątrz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społeczności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w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porównaniu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do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połączeń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między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społecznościami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 Miara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modularności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jest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używana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w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algorytmie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wyszukiwania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społeczności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do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określenia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optymalnych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podziałów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sieci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społeczności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58C892AF-0951-48FE-9799-860066E0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36" y="645106"/>
            <a:ext cx="5963349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3816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8BD945-6EBD-4F37-953F-7DD59555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232881"/>
            <a:ext cx="4388550" cy="2281719"/>
          </a:xfrm>
        </p:spPr>
        <p:txBody>
          <a:bodyPr>
            <a:normAutofit/>
          </a:bodyPr>
          <a:lstStyle/>
          <a:p>
            <a:r>
              <a:rPr lang="pl-PL" sz="36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Skład i pogrupowanie społeczności</a:t>
            </a:r>
            <a:endParaRPr lang="pl-PL" sz="3600" b="1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F0FC417-1B10-467D-9B51-000D2888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4285808" cy="32248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Społeczność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-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zbiór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wierzchołków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w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których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grupie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siła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połączeń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jest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mocnejsza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wewnątrz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niż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zewnątrz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Najliczniejszą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grupa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jest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grupa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1,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natomiast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najmniej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liczną</a:t>
            </a:r>
            <a:r>
              <a:rPr lang="en-US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grupa 3.</a:t>
            </a:r>
          </a:p>
        </p:txBody>
      </p:sp>
      <p:pic>
        <p:nvPicPr>
          <p:cNvPr id="10" name="Obraz 10" descr="Obraz zawierający stół&#10;&#10;Opis wygenerowany automatycznie">
            <a:extLst>
              <a:ext uri="{FF2B5EF4-FFF2-40B4-BE49-F238E27FC236}">
                <a16:creationId xmlns:a16="http://schemas.microsoft.com/office/drawing/2014/main" id="{5CA3A0DF-44BF-4A3A-88B7-A386CB81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82" y="645106"/>
            <a:ext cx="5929656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6874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8" descr="Obraz zawierający stół&#10;&#10;Opis wygenerowany automatycznie">
            <a:extLst>
              <a:ext uri="{FF2B5EF4-FFF2-40B4-BE49-F238E27FC236}">
                <a16:creationId xmlns:a16="http://schemas.microsoft.com/office/drawing/2014/main" id="{D59B1671-EF57-4B3D-94A2-C5F135F6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7" y="643467"/>
            <a:ext cx="103167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0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6EE60C-0AB7-457E-AF17-CC0065DC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pl-PL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Proces tworzenia sieci</a:t>
            </a:r>
            <a:endParaRPr lang="pl-PL" b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EB50D7-0BED-43A6-99B3-72E104EA2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Nasza sieć powstała w programie </a:t>
            </a:r>
            <a:r>
              <a:rPr lang="pl-PL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microsoft</a:t>
            </a: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pl-PL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excel</a:t>
            </a: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poprzez ręczne wprowadzanie danych dotyczących rozegranych pomiędzy drużynami spotkań w lidze mistrzów od sezonu 2000/2001. Dane zaczerpnęliśmy ze strony </a:t>
            </a: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flashscore.pl</a:t>
            </a: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co w rezultacie dało nam 131 różnych drużyn na przestrzeni 22 lat.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63440686-1C08-4C61-972E-12FEB17D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788489"/>
            <a:ext cx="5451627" cy="49609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333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7" descr="Obraz zawierający stół&#10;&#10;Opis wygenerowany automatycznie">
            <a:extLst>
              <a:ext uri="{FF2B5EF4-FFF2-40B4-BE49-F238E27FC236}">
                <a16:creationId xmlns:a16="http://schemas.microsoft.com/office/drawing/2014/main" id="{161B99BB-C843-4F1B-BDA8-A1EC12DA6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6" descr="Obraz zawierający stół&#10;&#10;Opis wygenerowany automatycznie">
            <a:extLst>
              <a:ext uri="{FF2B5EF4-FFF2-40B4-BE49-F238E27FC236}">
                <a16:creationId xmlns:a16="http://schemas.microsoft.com/office/drawing/2014/main" id="{DC5C7F61-6E59-43FD-8BD1-C8585078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6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3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3295957B-0EAA-4DD3-ACB0-07BC0190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20"/>
            <a:ext cx="10905066" cy="38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03E5E183-D624-4F3A-ACD1-D41D4322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2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0EF60F-7A75-44D3-BEDC-5698454D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971" y="609599"/>
            <a:ext cx="6001817" cy="20097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l-PL" sz="6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Współczynnik </a:t>
            </a:r>
            <a:r>
              <a:rPr lang="pl-PL" sz="60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klastrowania</a:t>
            </a:r>
            <a:endParaRPr lang="pl-PL" sz="60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Obraz 5" descr="Obraz zawierający stół&#10;&#10;Opis wygenerowany automatycznie">
            <a:extLst>
              <a:ext uri="{FF2B5EF4-FFF2-40B4-BE49-F238E27FC236}">
                <a16:creationId xmlns:a16="http://schemas.microsoft.com/office/drawing/2014/main" id="{188385CD-1510-4B82-B11C-122A4BB0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9" y="890856"/>
            <a:ext cx="5995681" cy="1449570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0A881B7B-9949-46CB-8E4D-A3AC18B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6" y="2729767"/>
            <a:ext cx="5339153" cy="3707299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0012C59-C3CA-457A-9F4D-A2E5AAD4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36" y="2379848"/>
            <a:ext cx="5435760" cy="3288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Każdy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wierzchołków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ma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swój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indywidualny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potencjał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tworzenia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nowych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2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społeczności</a:t>
            </a:r>
            <a:r>
              <a:rPr lang="en-US" sz="32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571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2943FE-9336-4ABE-98EF-4FF5C50A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" name="Obraz 11">
            <a:extLst>
              <a:ext uri="{FF2B5EF4-FFF2-40B4-BE49-F238E27FC236}">
                <a16:creationId xmlns:a16="http://schemas.microsoft.com/office/drawing/2014/main" id="{8E7DB7E2-693A-4BF0-937F-177CA922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" y="-1"/>
            <a:ext cx="10300248" cy="6858001"/>
          </a:xfrm>
        </p:spPr>
      </p:pic>
      <p:pic>
        <p:nvPicPr>
          <p:cNvPr id="4" name="Obraz 4">
            <a:extLst>
              <a:ext uri="{FF2B5EF4-FFF2-40B4-BE49-F238E27FC236}">
                <a16:creationId xmlns:a16="http://schemas.microsoft.com/office/drawing/2014/main" id="{8C1A6035-E913-4326-AE9B-041A2A53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132" y="0"/>
            <a:ext cx="189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884770-9946-47E7-8978-18C1840E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Ciekawostki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18C56E-7FA0-4B8C-B2F4-E5AB1A496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Ile meczy rozegrali między sobą Bayern Monachium i </a:t>
            </a:r>
            <a:r>
              <a:rPr lang="pl-PL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Borussia</a:t>
            </a: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Dortmund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Największa liczba wspólnie rozegranych meczy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Największa liczba strzelonych bramek w spotkaniu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Największa liczba straconych goli w fazie grupowej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Najwyższy bramkowo remis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Najszybsza czerwona kartka</a:t>
            </a:r>
          </a:p>
        </p:txBody>
      </p:sp>
    </p:spTree>
    <p:extLst>
      <p:ext uri="{BB962C8B-B14F-4D97-AF65-F5344CB8AC3E}">
        <p14:creationId xmlns:p14="http://schemas.microsoft.com/office/powerpoint/2010/main" val="347185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434A68-B843-4C28-A1BD-9FD6A068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2" y="208749"/>
            <a:ext cx="11848047" cy="5605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Dziękujemy</a:t>
            </a:r>
            <a:r>
              <a:rPr lang="en-US"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za uwagę </a:t>
            </a:r>
            <a:endParaRPr lang="en-US" sz="66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087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Organizzatori di colori diversi">
            <a:extLst>
              <a:ext uri="{FF2B5EF4-FFF2-40B4-BE49-F238E27FC236}">
                <a16:creationId xmlns:a16="http://schemas.microsoft.com/office/drawing/2014/main" id="{39B911DE-6630-4C92-9171-6FA8FDAD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1989E50-0593-4E5C-BCE1-F8565B27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319"/>
            <a:ext cx="9905998" cy="1905000"/>
          </a:xfrm>
        </p:spPr>
        <p:txBody>
          <a:bodyPr>
            <a:normAutofit/>
          </a:bodyPr>
          <a:lstStyle/>
          <a:p>
            <a:r>
              <a:rPr lang="pl-PL" sz="44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Bibliografia</a:t>
            </a:r>
            <a:endParaRPr lang="pl-PL" sz="4400" b="1"/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5D324C6-6B3E-41D9-B455-0CCD9DAA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Materiały dydaktyczne z zajęć Laboratoryjnych</a:t>
            </a:r>
            <a:endParaRPr lang="en-US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https://www.uefa.com/uefachampionsleague/clubs/</a:t>
            </a:r>
          </a:p>
          <a:p>
            <a:pPr>
              <a:buClr>
                <a:srgbClr val="FFFFFF"/>
              </a:buClr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www.flashscore.pl/pilka-nozna/europa/liga-mistrzow-2000-2001/tabela/</a:t>
            </a:r>
          </a:p>
          <a:p>
            <a:pPr>
              <a:buClr>
                <a:srgbClr val="FFFFFF"/>
              </a:buClr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https://pl.wikipedia.org/wiki/Bayern_Monachium_w_międzynarodowych_pucharach</a:t>
            </a:r>
          </a:p>
          <a:p>
            <a:pPr>
              <a:buClr>
                <a:srgbClr val="FFFFFF"/>
              </a:buClr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https://algolytics.com/download/AdvancedMiner_documentation/userdoc/bk10pt02ch31s02.html</a:t>
            </a:r>
          </a:p>
          <a:p>
            <a:pPr>
              <a:buClr>
                <a:srgbClr val="FFFFFF"/>
              </a:buClr>
            </a:pPr>
            <a:r>
              <a:rPr lang="pl-PL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https://gol24.pl/liga-mistrzow-rekordy-ligi-mistrzow-najwieksze-osiagniecia-w-champions-league-przeglad/ga/11494697/zd/21655847</a:t>
            </a:r>
            <a:endParaRPr lang="pl-PL" sz="2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pl-P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pl-P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69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2D20376-A306-4C0D-A35D-500D8239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9075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pl-PL" sz="6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Etapy Powstawania</a:t>
            </a:r>
          </a:p>
        </p:txBody>
      </p:sp>
      <p:pic>
        <p:nvPicPr>
          <p:cNvPr id="9" name="Obraz 10" descr="Obraz zawierający stół&#10;&#10;Opis wygenerowany automatycznie">
            <a:extLst>
              <a:ext uri="{FF2B5EF4-FFF2-40B4-BE49-F238E27FC236}">
                <a16:creationId xmlns:a16="http://schemas.microsoft.com/office/drawing/2014/main" id="{A718EEFA-667A-487C-A799-A5595B619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0184" y="2486024"/>
            <a:ext cx="7788826" cy="3971926"/>
          </a:xfr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3EFA413-E23F-4BD7-AB81-396C06C6EDD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95D7F78-0470-40DA-BDE7-9965B61F0C6B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FCCEEDD-5D92-499D-9E34-1E7E48A76169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A74F4F0-74CB-4876-AA26-03E6F4E9DA69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31C59B2-F59E-400A-A117-B6466017ED84}"/>
              </a:ext>
            </a:extLst>
          </p:cNvPr>
          <p:cNvSpPr txBox="1"/>
          <p:nvPr/>
        </p:nvSpPr>
        <p:spPr>
          <a:xfrm>
            <a:off x="5295900" y="3771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505FF0F-61B5-4C60-8A05-6A36F82DD0B6}"/>
              </a:ext>
            </a:extLst>
          </p:cNvPr>
          <p:cNvSpPr txBox="1"/>
          <p:nvPr/>
        </p:nvSpPr>
        <p:spPr>
          <a:xfrm>
            <a:off x="5438775" y="3914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2E331E9-3E88-42F2-8514-3A88C3A1589B}"/>
              </a:ext>
            </a:extLst>
          </p:cNvPr>
          <p:cNvSpPr txBox="1"/>
          <p:nvPr/>
        </p:nvSpPr>
        <p:spPr>
          <a:xfrm>
            <a:off x="95250" y="2409825"/>
            <a:ext cx="393382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Uzupełniając rubryki danymi można zauważyć schemat powtarzalności parzystych liczb, ponieważ w formacie Ligi Mistrzów drużyny muszą w grupie zagrać ze sobą po 2 mecze jeden na swoim stadionie a drugi u rywali, ta sama zasada tyczy się fazy pucharowej. Odstępstwa od reguły wynikają ze spotkań drużyn w meczach finałowych lub wspólnych rozgrywek w czasach </a:t>
            </a:r>
            <a:r>
              <a:rPr lang="pl-PL" err="1"/>
              <a:t>pandemi</a:t>
            </a:r>
            <a:r>
              <a:rPr lang="pl-PL"/>
              <a:t> COVID-19 (sezon 2019/2020).</a:t>
            </a:r>
          </a:p>
        </p:txBody>
      </p:sp>
    </p:spTree>
    <p:extLst>
      <p:ext uri="{BB962C8B-B14F-4D97-AF65-F5344CB8AC3E}">
        <p14:creationId xmlns:p14="http://schemas.microsoft.com/office/powerpoint/2010/main" val="168309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9F0AD6-13D9-4CAA-B18F-2D7FF9A1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Autofit/>
          </a:bodyPr>
          <a:lstStyle/>
          <a:p>
            <a:pPr algn="ctr"/>
            <a:r>
              <a:rPr lang="pl-PL" sz="7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Charakterystyka</a:t>
            </a:r>
          </a:p>
        </p:txBody>
      </p:sp>
      <p:pic>
        <p:nvPicPr>
          <p:cNvPr id="7" name="Obraz 8" descr="Obraz zawierający tekst, stół&#10;&#10;Opis wygenerowany automatycznie">
            <a:extLst>
              <a:ext uri="{FF2B5EF4-FFF2-40B4-BE49-F238E27FC236}">
                <a16:creationId xmlns:a16="http://schemas.microsoft.com/office/drawing/2014/main" id="{F5B32414-734D-420A-B2B3-6FC959F3B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4363" y="2328863"/>
            <a:ext cx="2613932" cy="1540328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432A9EF9-7BBF-44F4-A1F1-2700EEA5054E}"/>
              </a:ext>
            </a:extLst>
          </p:cNvPr>
          <p:cNvSpPr txBox="1"/>
          <p:nvPr/>
        </p:nvSpPr>
        <p:spPr>
          <a:xfrm>
            <a:off x="8979354" y="3868511"/>
            <a:ext cx="34385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600"/>
              <a:t>Fragment charakteryzacji  w programie </a:t>
            </a:r>
            <a:r>
              <a:rPr lang="pl-PL" sz="1600" err="1"/>
              <a:t>Gephi</a:t>
            </a:r>
            <a:endParaRPr lang="pl-PL" sz="160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75B3A9A-80D6-45A2-A9A4-23DB44E3C305}"/>
              </a:ext>
            </a:extLst>
          </p:cNvPr>
          <p:cNvSpPr txBox="1"/>
          <p:nvPr/>
        </p:nvSpPr>
        <p:spPr>
          <a:xfrm>
            <a:off x="276225" y="2148568"/>
            <a:ext cx="518160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pl-PL" sz="2000"/>
              <a:t>Jest to graf nieskierowany </a:t>
            </a:r>
          </a:p>
          <a:p>
            <a:pPr marL="285750" indent="-285750">
              <a:buFont typeface="Courier New"/>
              <a:buChar char="o"/>
            </a:pPr>
            <a:r>
              <a:rPr lang="pl-PL" sz="2000"/>
              <a:t>Posiada on 131 wierzchołków oraz 1019 krawędzi</a:t>
            </a:r>
          </a:p>
          <a:p>
            <a:pPr marL="285750" indent="-285750">
              <a:buFont typeface="Courier New"/>
              <a:buChar char="o"/>
            </a:pPr>
            <a:r>
              <a:rPr lang="pl-PL" sz="2000"/>
              <a:t>Układ grafu:</a:t>
            </a:r>
          </a:p>
          <a:p>
            <a:pPr marL="742950" lvl="1" indent="-285750">
              <a:buFont typeface="Arial"/>
              <a:buChar char="•"/>
            </a:pPr>
            <a:r>
              <a:rPr lang="pl-PL" sz="2000"/>
              <a:t>Skala rozmiaru wierzchołka jest dostosowana do jego stopnia</a:t>
            </a:r>
          </a:p>
          <a:p>
            <a:pPr marL="742950" lvl="1" indent="-285750">
              <a:buFont typeface="Arial"/>
              <a:buChar char="•"/>
            </a:pPr>
            <a:r>
              <a:rPr lang="pl-PL" sz="2000"/>
              <a:t>Kolorystyka wyznacza parametr </a:t>
            </a:r>
            <a:r>
              <a:rPr lang="pl-PL" sz="2000" err="1"/>
              <a:t>Modularity</a:t>
            </a:r>
            <a:r>
              <a:rPr lang="pl-PL" sz="2000"/>
              <a:t> </a:t>
            </a:r>
          </a:p>
          <a:p>
            <a:pPr marL="742950" lvl="1" indent="-285750">
              <a:buFont typeface="Wingdings"/>
              <a:buChar char="q"/>
            </a:pPr>
            <a:endParaRPr lang="pl-PL"/>
          </a:p>
        </p:txBody>
      </p:sp>
      <p:pic>
        <p:nvPicPr>
          <p:cNvPr id="13" name="Obraz 13">
            <a:extLst>
              <a:ext uri="{FF2B5EF4-FFF2-40B4-BE49-F238E27FC236}">
                <a16:creationId xmlns:a16="http://schemas.microsoft.com/office/drawing/2014/main" id="{18A2D338-EB6A-482F-AA07-742F532C8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72" y="5158120"/>
            <a:ext cx="3853542" cy="1483876"/>
          </a:xfrm>
          <a:prstGeom prst="rect">
            <a:avLst/>
          </a:prstGeom>
        </p:spPr>
      </p:pic>
      <p:pic>
        <p:nvPicPr>
          <p:cNvPr id="14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E2E93F35-2255-48B0-9E9B-7B87709BF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971" y="5158457"/>
            <a:ext cx="2743200" cy="1483200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238B896-44A4-44C0-AA36-20C395B79C1C}"/>
              </a:ext>
            </a:extLst>
          </p:cNvPr>
          <p:cNvSpPr txBox="1"/>
          <p:nvPr/>
        </p:nvSpPr>
        <p:spPr>
          <a:xfrm>
            <a:off x="3755572" y="4789715"/>
            <a:ext cx="3995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Charakterystyka wyglądu grafu:</a:t>
            </a:r>
          </a:p>
        </p:txBody>
      </p:sp>
    </p:spTree>
    <p:extLst>
      <p:ext uri="{BB962C8B-B14F-4D97-AF65-F5344CB8AC3E}">
        <p14:creationId xmlns:p14="http://schemas.microsoft.com/office/powerpoint/2010/main" val="76111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kcyjne niebieskie tło z siatką i węzłami">
            <a:extLst>
              <a:ext uri="{FF2B5EF4-FFF2-40B4-BE49-F238E27FC236}">
                <a16:creationId xmlns:a16="http://schemas.microsoft.com/office/drawing/2014/main" id="{D2B0FAF3-EEBB-4CD8-B912-8EC7F35A1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63E3E2C-B6DA-49D0-9099-D385BCC9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" y="-828674"/>
            <a:ext cx="11990922" cy="3362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ANALIZA CAŁEJ SIECI</a:t>
            </a:r>
            <a:endParaRPr lang="en-US" sz="7200" b="1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D7AAC13-A2EE-4B90-A87D-7C2BEB6BF0E6}"/>
              </a:ext>
            </a:extLst>
          </p:cNvPr>
          <p:cNvSpPr txBox="1"/>
          <p:nvPr/>
        </p:nvSpPr>
        <p:spPr>
          <a:xfrm>
            <a:off x="2085975" y="1845129"/>
            <a:ext cx="802957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pl-PL" sz="3600"/>
              <a:t>Spójność</a:t>
            </a:r>
          </a:p>
          <a:p>
            <a:pPr marL="342900" indent="-342900">
              <a:buFont typeface="Wingdings"/>
              <a:buChar char="Ø"/>
            </a:pPr>
            <a:r>
              <a:rPr lang="pl-PL" sz="3600"/>
              <a:t>Gęstość</a:t>
            </a:r>
          </a:p>
          <a:p>
            <a:pPr marL="342900" indent="-342900">
              <a:buFont typeface="Wingdings"/>
              <a:buChar char="Ø"/>
            </a:pPr>
            <a:r>
              <a:rPr lang="pl-PL" sz="3600"/>
              <a:t>Średnica</a:t>
            </a:r>
          </a:p>
          <a:p>
            <a:pPr marL="342900" indent="-342900">
              <a:buFont typeface="Wingdings"/>
              <a:buChar char="Ø"/>
            </a:pPr>
            <a:r>
              <a:rPr lang="pl-PL" sz="3600"/>
              <a:t>Średni stopień wierzchołka</a:t>
            </a:r>
          </a:p>
          <a:p>
            <a:pPr marL="342900" indent="-342900">
              <a:buFont typeface="Wingdings"/>
              <a:buChar char="Ø"/>
            </a:pPr>
            <a:r>
              <a:rPr lang="pl-PL" sz="3600"/>
              <a:t>Średnia długość ścieżki</a:t>
            </a:r>
          </a:p>
          <a:p>
            <a:pPr marL="342900" indent="-342900">
              <a:buFont typeface="Wingdings"/>
              <a:buChar char="Ø"/>
            </a:pPr>
            <a:r>
              <a:rPr lang="pl-PL" sz="3600"/>
              <a:t>Średni ważony stopień wierzchołków</a:t>
            </a:r>
          </a:p>
          <a:p>
            <a:pPr marL="342900" indent="-342900">
              <a:buFont typeface="Wingdings"/>
              <a:buChar char="Ø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670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2D4E9-D68C-4E44-A1F2-4166303C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pl-PL" sz="60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Spójność grafu</a:t>
            </a:r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FF3080E6-400B-41C0-BBA3-A273580C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" y="1286676"/>
            <a:ext cx="4765597" cy="857808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B4A25425-2F0C-407E-9753-30C69C6A5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9" y="2947481"/>
            <a:ext cx="4765597" cy="2644907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0BCD7F-534E-43BF-8F0C-61BEEF63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Spójność w grafie oznacza, że dla każdej pary wierzchołków istnieje jakaś ścieżka, która je łączy.</a:t>
            </a:r>
          </a:p>
          <a:p>
            <a:pPr marL="0" indent="0">
              <a:buNone/>
            </a:pPr>
            <a:r>
              <a:rPr lang="pl-PL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Nasz graf nie jest spójny albowiem nie wszystkie wierzchołki są ze sobą połączone.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13CDF88-40BD-4D09-B47F-D169189A7AB1}"/>
              </a:ext>
            </a:extLst>
          </p:cNvPr>
          <p:cNvSpPr txBox="1"/>
          <p:nvPr/>
        </p:nvSpPr>
        <p:spPr>
          <a:xfrm>
            <a:off x="707571" y="2144486"/>
            <a:ext cx="47679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00"/>
              <a:t>Przykładowy brak połączenia między wierzchołkami w bazie danych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CAC7902-C17F-4F07-ACFA-85960E7DD333}"/>
              </a:ext>
            </a:extLst>
          </p:cNvPr>
          <p:cNvSpPr txBox="1"/>
          <p:nvPr/>
        </p:nvSpPr>
        <p:spPr>
          <a:xfrm>
            <a:off x="708932" y="5694590"/>
            <a:ext cx="47679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400"/>
              <a:t>Przykładowe zwizualizowane połączenia w </a:t>
            </a:r>
            <a:r>
              <a:rPr lang="pl-PL" sz="1400" err="1"/>
              <a:t>Gephi</a:t>
            </a:r>
          </a:p>
        </p:txBody>
      </p:sp>
    </p:spTree>
    <p:extLst>
      <p:ext uri="{BB962C8B-B14F-4D97-AF65-F5344CB8AC3E}">
        <p14:creationId xmlns:p14="http://schemas.microsoft.com/office/powerpoint/2010/main" val="367737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389A9A-C28F-442E-8F78-2C90EDB2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Gęstość</a:t>
            </a:r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b="1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grafu</a:t>
            </a:r>
            <a:endParaRPr lang="en-US" sz="4800" b="1" err="1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77FAFE-8AF6-4EBD-872A-0F6C2481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Gęstość - stosunek liczby krawędzi grafu do największej możliwej liczby krawędzi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DCF6720B-20AB-4E82-8598-5BF19655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781106"/>
            <a:ext cx="10916463" cy="34617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7957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2C104-0B35-4D73-A009-2C695D72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84915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err="1"/>
              <a:t>Średnica</a:t>
            </a:r>
            <a:r>
              <a:rPr lang="en-US" sz="4400" b="1"/>
              <a:t> </a:t>
            </a:r>
            <a:r>
              <a:rPr lang="en-US" sz="4400" b="1" err="1"/>
              <a:t>grafu</a:t>
            </a:r>
            <a:endParaRPr lang="en-US" sz="4400" b="1" err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9BAA6DB-94D5-4DEC-9EF2-6BCD55D87E0E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Średnica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grafu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-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odległość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między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dwoma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najbardziej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oddalonymi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od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siebie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wierzchołkami</a:t>
            </a:r>
            <a:endParaRPr lang="pl-PL" sz="2800"/>
          </a:p>
        </p:txBody>
      </p:sp>
      <p:pic>
        <p:nvPicPr>
          <p:cNvPr id="8" name="Obraz 8" descr="Obraz zawierający stół&#10;&#10;Opis wygenerowany automatycznie">
            <a:extLst>
              <a:ext uri="{FF2B5EF4-FFF2-40B4-BE49-F238E27FC236}">
                <a16:creationId xmlns:a16="http://schemas.microsoft.com/office/drawing/2014/main" id="{11F60B0F-D363-4F79-ADD7-252847242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0994" y="744408"/>
            <a:ext cx="6916633" cy="50491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4230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DA4937-0575-490D-8C6E-F98D2E06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301375"/>
            <a:ext cx="3643674" cy="1905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 err="1"/>
              <a:t>Średnia</a:t>
            </a:r>
            <a:r>
              <a:rPr lang="en-US" sz="4400" b="1"/>
              <a:t> </a:t>
            </a:r>
            <a:r>
              <a:rPr lang="en-US" sz="4400" b="1" err="1"/>
              <a:t>długość</a:t>
            </a:r>
            <a:r>
              <a:rPr lang="en-US" sz="4400" b="1"/>
              <a:t> </a:t>
            </a:r>
            <a:r>
              <a:rPr lang="en-US" sz="4400" b="1" err="1"/>
              <a:t>ścieżki</a:t>
            </a:r>
            <a:r>
              <a:rPr lang="en-US" sz="4400" b="1"/>
              <a:t> 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5186727-485F-42A8-AC41-BC337B50F83B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Ścieżka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grafu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 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ciąg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krawędzi,w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którym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żadna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krawędzi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nie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może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się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8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powtórzyć</a:t>
            </a:r>
            <a:r>
              <a:rPr lang="en-US" sz="28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pl-PL" sz="2800"/>
          </a:p>
        </p:txBody>
      </p:sp>
      <p:pic>
        <p:nvPicPr>
          <p:cNvPr id="4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C7144DD5-076A-495C-8010-7BCC5911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0994" y="744408"/>
            <a:ext cx="6916633" cy="50491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3483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28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Mesh</vt:lpstr>
      <vt:lpstr>Analiza sieci złożonej</vt:lpstr>
      <vt:lpstr>Proces tworzenia sieci</vt:lpstr>
      <vt:lpstr>Etapy Powstawania</vt:lpstr>
      <vt:lpstr>Charakterystyka</vt:lpstr>
      <vt:lpstr>ANALIZA CAŁEJ SIECI</vt:lpstr>
      <vt:lpstr>Spójność grafu</vt:lpstr>
      <vt:lpstr>Gęstość grafu</vt:lpstr>
      <vt:lpstr>Średnica grafu</vt:lpstr>
      <vt:lpstr>Średnia długość ścieżki </vt:lpstr>
      <vt:lpstr>ŚREDNI WAŻONY STOPIEŃ WIERZCHOŁKA  </vt:lpstr>
      <vt:lpstr>Analiza szczegółowa</vt:lpstr>
      <vt:lpstr>POŚREDNICTWO Grafu</vt:lpstr>
      <vt:lpstr>Bliskość grafu</vt:lpstr>
      <vt:lpstr>Centralność Wektora grafu</vt:lpstr>
      <vt:lpstr>Page rank</vt:lpstr>
      <vt:lpstr>Analiza Klastrowa</vt:lpstr>
      <vt:lpstr>Modułowość</vt:lpstr>
      <vt:lpstr>Skład i pogrupowanie społeczności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Współczynnik klastrowania</vt:lpstr>
      <vt:lpstr>Prezentacja programu PowerPoint</vt:lpstr>
      <vt:lpstr>Ciekawostki</vt:lpstr>
      <vt:lpstr>Dziękujemy za uwagę 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3</cp:revision>
  <dcterms:created xsi:type="dcterms:W3CDTF">2012-08-15T16:54:36Z</dcterms:created>
  <dcterms:modified xsi:type="dcterms:W3CDTF">2022-01-20T14:22:07Z</dcterms:modified>
</cp:coreProperties>
</file>